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66" r:id="rId1"/>
  </p:sldMasterIdLst>
  <p:notesMasterIdLst>
    <p:notesMasterId r:id="rId13"/>
  </p:notesMasterIdLst>
  <p:handoutMasterIdLst>
    <p:handoutMasterId r:id="rId14"/>
  </p:handoutMasterIdLst>
  <p:sldIdLst>
    <p:sldId id="867" r:id="rId2"/>
    <p:sldId id="835" r:id="rId3"/>
    <p:sldId id="857" r:id="rId4"/>
    <p:sldId id="843" r:id="rId5"/>
    <p:sldId id="858" r:id="rId6"/>
    <p:sldId id="846" r:id="rId7"/>
    <p:sldId id="859" r:id="rId8"/>
    <p:sldId id="839" r:id="rId9"/>
    <p:sldId id="860" r:id="rId10"/>
    <p:sldId id="855" r:id="rId11"/>
    <p:sldId id="866" r:id="rId12"/>
  </p:sldIdLst>
  <p:sldSz cx="12192000" cy="6858000"/>
  <p:notesSz cx="9926638" cy="679767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20" userDrawn="1">
          <p15:clr>
            <a:srgbClr val="A4A3A4"/>
          </p15:clr>
        </p15:guide>
        <p15:guide id="2" pos="50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26190"/>
    <a:srgbClr val="0261AA"/>
    <a:srgbClr val="1CACE4"/>
    <a:srgbClr val="203864"/>
    <a:srgbClr val="E6E6E6"/>
    <a:srgbClr val="87C52A"/>
    <a:srgbClr val="A2C516"/>
    <a:srgbClr val="6F9908"/>
    <a:srgbClr val="0099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18" autoAdjust="0"/>
    <p:restoredTop sz="94660" autoAdjust="0"/>
  </p:normalViewPr>
  <p:slideViewPr>
    <p:cSldViewPr snapToGrid="0">
      <p:cViewPr varScale="1">
        <p:scale>
          <a:sx n="88" d="100"/>
          <a:sy n="88" d="100"/>
        </p:scale>
        <p:origin x="576" y="62"/>
      </p:cViewPr>
      <p:guideLst>
        <p:guide orient="horz" pos="1820"/>
        <p:guide pos="50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9" d="100"/>
          <a:sy n="89" d="100"/>
        </p:scale>
        <p:origin x="373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98FF082F-C0AE-479D-997F-FF3F36C1AB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5"/>
            <a:ext cx="4302546" cy="340861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F7FF4B1-7220-4A1E-B783-D0615A48050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1781" y="5"/>
            <a:ext cx="4302545" cy="340861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9EF16CD7-A9EF-4485-8291-3424097E5AA6}" type="datetime1">
              <a:rPr lang="pl-PL" smtClean="0"/>
              <a:t>08.05.2023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8DB325-9C53-48BC-B090-D4641C965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6456819"/>
            <a:ext cx="4302546" cy="340861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66A9EF1-B68C-4241-BA35-8055FB85D44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1781" y="6456819"/>
            <a:ext cx="4302545" cy="340861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BBE1722E-1FFA-441D-B827-AF4324139EF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0819550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3CF04463-DD3E-4B16-B4B7-CEBBE478D8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5"/>
            <a:ext cx="4302546" cy="340861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74DE8E2-8259-4FDA-9D4E-746FCE43254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1781" y="5"/>
            <a:ext cx="4302545" cy="340861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11EE6BE-5AEB-489A-BC26-7E59CAC92D6E}" type="datetime1">
              <a:rPr lang="pl-PL" smtClean="0"/>
              <a:t>08.05.2023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A34D581D-47DE-4D69-842F-24A70865D4B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F62AD063-19AF-4BB6-B5EA-0EFC3D7637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2897" y="3271829"/>
            <a:ext cx="7940846" cy="2675866"/>
          </a:xfrm>
          <a:prstGeom prst="rect">
            <a:avLst/>
          </a:prstGeom>
        </p:spPr>
        <p:txBody>
          <a:bodyPr vert="horz" lIns="91285" tIns="45642" rIns="91285" bIns="45642" rtlCol="0"/>
          <a:lstStyle/>
          <a:p>
            <a:pPr lvl="0"/>
            <a:r>
              <a:rPr lang="pl-PL" noProof="0"/>
              <a:t>Edytuj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2DB93EF-C730-4D67-8A47-EF9003CE1B6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2" y="6456819"/>
            <a:ext cx="4302546" cy="340861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12FAEBB-1694-4098-AD23-DA91A032FC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1781" y="6456819"/>
            <a:ext cx="4302545" cy="340861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3EFE9A0-8C37-4C6D-8587-E0F1494F5E0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2032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zawartość P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160174-7794-467C-9BFE-6D40C6ED3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79" y="18255"/>
            <a:ext cx="5740121" cy="12478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D6DEFAD4-1FF3-4323-AECB-A306E9486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1" y="1403594"/>
            <a:ext cx="5750170" cy="4351338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815709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zawartość P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160174-7794-467C-9BFE-6D40C6ED3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79" y="18255"/>
            <a:ext cx="5740121" cy="12478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D6DEFAD4-1FF3-4323-AECB-A306E9486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1" y="1403594"/>
            <a:ext cx="5750170" cy="4351338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507983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zawartość PION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160174-7794-467C-9BFE-6D40C6ED3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79" y="18255"/>
            <a:ext cx="7180385" cy="12478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B21711E-4677-4DC1-983A-CD76A9283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1" y="1403594"/>
            <a:ext cx="7180384" cy="4351338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911099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ytuł i zawartoś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160174-7794-467C-9BFE-6D40C6ED3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79" y="18255"/>
            <a:ext cx="6466952" cy="12478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71377AF-85CA-4EF7-B9AF-7D93ECB86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1" y="1403594"/>
            <a:ext cx="6477000" cy="4351338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73323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ytuł i zawartoś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160174-7794-467C-9BFE-6D40C6ED3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79" y="18255"/>
            <a:ext cx="6456902" cy="12478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35EC3B-D1E0-429A-B4A2-D12532927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0" y="1403594"/>
            <a:ext cx="6466951" cy="4351338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576965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ytuł i zawartoś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160174-7794-467C-9BFE-6D40C6ED3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79" y="18255"/>
            <a:ext cx="7903866" cy="12478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834FE3-1A48-42C5-BA03-8DFF64F44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0" y="1403594"/>
            <a:ext cx="7903867" cy="4351338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458524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ytuł i zawartoś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160174-7794-467C-9BFE-6D40C6ED3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79" y="18255"/>
            <a:ext cx="5740121" cy="12478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0AD58F-656C-4B10-8A35-4A10FE9BF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1" y="1403594"/>
            <a:ext cx="5750170" cy="4351338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861852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ytuł i zawartoś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160174-7794-467C-9BFE-6D40C6ED3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79" y="18255"/>
            <a:ext cx="5740121" cy="12478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D7D601-322B-4ADC-9A8F-6C9E1C14D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0" y="1403594"/>
            <a:ext cx="5750170" cy="4351338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741126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ytuł i zawartoś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160174-7794-467C-9BFE-6D40C6ED3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79" y="18255"/>
            <a:ext cx="6477001" cy="12478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360CEE-33E3-4720-B597-D601BE09B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0" y="1403594"/>
            <a:ext cx="6477001" cy="4351338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6863767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ytuł i zawartoś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BC59CD9E-BE90-47B8-9126-CFB22A05C773}"/>
              </a:ext>
            </a:extLst>
          </p:cNvPr>
          <p:cNvSpPr txBox="1"/>
          <p:nvPr/>
        </p:nvSpPr>
        <p:spPr>
          <a:xfrm>
            <a:off x="1066800" y="1293077"/>
            <a:ext cx="10058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Wszelkie materiały i treści przedstawione w niniejszej prezentacji </a:t>
            </a:r>
            <a:b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są objęte prawem autorskim i podlegają ochronie na mocy ustawy o prawie autorskim </a:t>
            </a:r>
            <a:b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 prawach pokrewnych z dnia 4 lutego 1994 r. </a:t>
            </a:r>
            <a:b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(tekst ujednolicony: Dz.U.2021 poz.1062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t.j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 z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późn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 zm.).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4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Rozpowszechnianie tych materiałów i treści w całości lub w części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/>
            </a:r>
            <a:b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na jakichkolwiek polach eksploatacji, włącznie z ich utrwalaniem, zwielokrotnianiem, kopiowaniem, przetwarzaniem bez zgody autora </a:t>
            </a:r>
            <a:b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jest zabronione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2542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4448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wykresu 8"/>
          <p:cNvSpPr>
            <a:spLocks noGrp="1"/>
          </p:cNvSpPr>
          <p:nvPr>
            <p:ph type="chart" sz="quarter" idx="10"/>
          </p:nvPr>
        </p:nvSpPr>
        <p:spPr>
          <a:xfrm>
            <a:off x="355531" y="1408150"/>
            <a:ext cx="11524468" cy="4679576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pl-PL" noProof="0" dirty="0"/>
              <a:t>Kliknij ikonę, aby dodać wykres</a:t>
            </a:r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355530" y="0"/>
            <a:ext cx="11524469" cy="12744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8143833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ZORZEC 20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938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77086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główek sekcj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C663721F-0E5E-4474-A14E-F7808DC9D3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676" y="66546"/>
            <a:ext cx="1150542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A3DFC374-727E-47D9-AD95-E13BC656536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2900" y="1558212"/>
            <a:ext cx="11506200" cy="43107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2588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główek sekcj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32B414-2941-4C6A-81DC-077CC25A1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71009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ytuł i zawartoś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6CFE26-81ED-4AA6-AEE9-53BF3B325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31" y="0"/>
            <a:ext cx="11501176" cy="1266092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D3DA3C-2C7C-443C-9A33-F4A8FA532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0" y="1403594"/>
            <a:ext cx="11501175" cy="4351338"/>
          </a:xfrm>
        </p:spPr>
        <p:txBody>
          <a:bodyPr/>
          <a:lstStyle>
            <a:lvl1pPr>
              <a:defRPr sz="20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18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1748490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3FAFCE-7C92-49C1-9671-1CBF78775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31" y="0"/>
            <a:ext cx="11500338" cy="12861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FA6FDA-821C-4505-B42F-E2FC89E536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5830" y="1465576"/>
            <a:ext cx="6466952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D9D2CC6-1CDA-415C-A2CA-C76EC14137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26215" y="1462401"/>
            <a:ext cx="4319954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1049298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wa elementy zawartośc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3FAFCE-7C92-49C1-9671-1CBF78775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31" y="0"/>
            <a:ext cx="11500338" cy="12861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FA6FDA-821C-4505-B42F-E2FC89E536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5830" y="1465576"/>
            <a:ext cx="11500338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79865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3FAFCE-7C92-49C1-9671-1CBF78775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31" y="0"/>
            <a:ext cx="11500338" cy="128618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98858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0186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zawartoś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160174-7794-467C-9BFE-6D40C6ED3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879" y="18255"/>
            <a:ext cx="5740121" cy="12478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D6DEFAD4-1FF3-4323-AECB-A306E9486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831" y="1403594"/>
            <a:ext cx="5750170" cy="4351338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32487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EBA909D-0FCE-4285-B4D9-F67A1F0E0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31" y="18255"/>
            <a:ext cx="11501176" cy="1227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5C36FC0-1EC1-4207-8C3D-72695E333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5830" y="1343304"/>
            <a:ext cx="1150117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878255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7" r:id="rId1"/>
    <p:sldLayoutId id="2147484589" r:id="rId2"/>
    <p:sldLayoutId id="2147484568" r:id="rId3"/>
    <p:sldLayoutId id="2147484569" r:id="rId4"/>
    <p:sldLayoutId id="2147484570" r:id="rId5"/>
    <p:sldLayoutId id="2147484571" r:id="rId6"/>
    <p:sldLayoutId id="2147484572" r:id="rId7"/>
    <p:sldLayoutId id="2147484573" r:id="rId8"/>
    <p:sldLayoutId id="2147484574" r:id="rId9"/>
    <p:sldLayoutId id="2147484575" r:id="rId10"/>
    <p:sldLayoutId id="2147484576" r:id="rId11"/>
    <p:sldLayoutId id="2147484577" r:id="rId12"/>
    <p:sldLayoutId id="2147484578" r:id="rId13"/>
    <p:sldLayoutId id="2147484579" r:id="rId14"/>
    <p:sldLayoutId id="2147484580" r:id="rId15"/>
    <p:sldLayoutId id="2147484581" r:id="rId16"/>
    <p:sldLayoutId id="2147484582" r:id="rId17"/>
    <p:sldLayoutId id="2147484583" r:id="rId18"/>
    <p:sldLayoutId id="2147484584" r:id="rId19"/>
    <p:sldLayoutId id="2147484585" r:id="rId20"/>
    <p:sldLayoutId id="2147484586" r:id="rId21"/>
    <p:sldLayoutId id="2147484587" r:id="rId22"/>
    <p:sldLayoutId id="2147484588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5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105989" y="975361"/>
            <a:ext cx="999744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 smtClean="0">
                <a:solidFill>
                  <a:schemeClr val="bg1"/>
                </a:solidFill>
              </a:rPr>
              <a:t>08.05.2023 r.</a:t>
            </a:r>
          </a:p>
          <a:p>
            <a:pPr algn="ctr"/>
            <a:r>
              <a:rPr lang="pl-PL" sz="3600" b="1" dirty="0">
                <a:solidFill>
                  <a:schemeClr val="bg1"/>
                </a:solidFill>
              </a:rPr>
              <a:t>s</a:t>
            </a:r>
            <a:r>
              <a:rPr lang="pl-PL" sz="3600" b="1" dirty="0" smtClean="0">
                <a:solidFill>
                  <a:schemeClr val="bg1"/>
                </a:solidFill>
              </a:rPr>
              <a:t>potkanie z inicjatywy</a:t>
            </a:r>
          </a:p>
          <a:p>
            <a:pPr algn="ctr"/>
            <a:r>
              <a:rPr lang="pl-PL" sz="3600" b="1" dirty="0" smtClean="0">
                <a:solidFill>
                  <a:schemeClr val="bg1"/>
                </a:solidFill>
              </a:rPr>
              <a:t>Andrzeja Kuliga, I Zastępcy</a:t>
            </a:r>
          </a:p>
          <a:p>
            <a:pPr algn="ctr"/>
            <a:r>
              <a:rPr lang="pl-PL" sz="3600" b="1" dirty="0" smtClean="0">
                <a:solidFill>
                  <a:schemeClr val="bg1"/>
                </a:solidFill>
              </a:rPr>
              <a:t>Prezydenta Miasta Krakowa</a:t>
            </a:r>
          </a:p>
          <a:p>
            <a:pPr algn="ctr"/>
            <a:r>
              <a:rPr lang="pl-PL" sz="3600" b="1" dirty="0">
                <a:solidFill>
                  <a:schemeClr val="bg1"/>
                </a:solidFill>
              </a:rPr>
              <a:t>z</a:t>
            </a:r>
            <a:r>
              <a:rPr lang="pl-PL" sz="3600" b="1" dirty="0" smtClean="0">
                <a:solidFill>
                  <a:schemeClr val="bg1"/>
                </a:solidFill>
              </a:rPr>
              <a:t> Mieszkańcami Dzielnicy V Krowodrza</a:t>
            </a:r>
          </a:p>
          <a:p>
            <a:pPr algn="ctr"/>
            <a:r>
              <a:rPr lang="pl-PL" sz="3600" b="1" dirty="0">
                <a:solidFill>
                  <a:schemeClr val="bg1"/>
                </a:solidFill>
              </a:rPr>
              <a:t>d</a:t>
            </a:r>
            <a:r>
              <a:rPr lang="pl-PL" sz="3600" b="1" dirty="0" smtClean="0">
                <a:solidFill>
                  <a:schemeClr val="bg1"/>
                </a:solidFill>
              </a:rPr>
              <a:t>otyczące</a:t>
            </a:r>
          </a:p>
          <a:p>
            <a:pPr algn="ctr"/>
            <a:r>
              <a:rPr lang="pl-PL" sz="3600" b="1" i="1" dirty="0" smtClean="0">
                <a:solidFill>
                  <a:schemeClr val="bg1"/>
                </a:solidFill>
              </a:rPr>
              <a:t>Programu Budowa Infrastruktury Sanitarnej (BIS)</a:t>
            </a:r>
          </a:p>
          <a:p>
            <a:pPr algn="ctr"/>
            <a:r>
              <a:rPr lang="pl-PL" dirty="0" smtClean="0">
                <a:solidFill>
                  <a:schemeClr val="bg1"/>
                </a:solidFill>
              </a:rPr>
              <a:t> </a:t>
            </a: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901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0870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666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2BB5A82-2041-3FDD-A015-3906CB308EB3}"/>
              </a:ext>
            </a:extLst>
          </p:cNvPr>
          <p:cNvSpPr txBox="1"/>
          <p:nvPr/>
        </p:nvSpPr>
        <p:spPr>
          <a:xfrm>
            <a:off x="2275840" y="2628315"/>
            <a:ext cx="73761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altLang="pl-PL" sz="4000" b="1" dirty="0"/>
              <a:t/>
            </a:r>
            <a:br>
              <a:rPr lang="pl-PL" altLang="pl-PL" sz="4000" b="1" dirty="0"/>
            </a:br>
            <a:endParaRPr lang="pl-PL" sz="4000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978EC7E0-571A-96C6-C7C5-6D336BC51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163" y="1925646"/>
            <a:ext cx="10301514" cy="2313622"/>
          </a:xfrm>
        </p:spPr>
        <p:txBody>
          <a:bodyPr>
            <a:normAutofit fontScale="90000"/>
          </a:bodyPr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r>
              <a:rPr lang="pl-PL" sz="3100" dirty="0"/>
              <a:t/>
            </a:r>
            <a:br>
              <a:rPr lang="pl-PL" sz="3100" dirty="0"/>
            </a:br>
            <a:r>
              <a:rPr lang="pl-PL" sz="3100" b="0" dirty="0"/>
              <a:t>Uchwała Rady Miasta Krakowa </a:t>
            </a:r>
            <a:r>
              <a:rPr lang="pl-PL" sz="3100" b="0" dirty="0">
                <a:effectLst/>
                <a:ea typeface="Times New Roman" panose="02020603050405020304" pitchFamily="18" charset="0"/>
              </a:rPr>
              <a:t>nr XCIV/2464/18 </a:t>
            </a:r>
            <a:br>
              <a:rPr lang="pl-PL" sz="3100" b="0" dirty="0">
                <a:effectLst/>
                <a:ea typeface="Times New Roman" panose="02020603050405020304" pitchFamily="18" charset="0"/>
              </a:rPr>
            </a:br>
            <a:r>
              <a:rPr lang="pl-PL" sz="3100" b="0" dirty="0">
                <a:effectLst/>
                <a:ea typeface="Times New Roman" panose="02020603050405020304" pitchFamily="18" charset="0"/>
              </a:rPr>
              <a:t>z dnia 7 lutego 2018 roku </a:t>
            </a:r>
            <a:br>
              <a:rPr lang="pl-PL" sz="3100" b="0" dirty="0">
                <a:effectLst/>
                <a:ea typeface="Times New Roman" panose="02020603050405020304" pitchFamily="18" charset="0"/>
              </a:rPr>
            </a:br>
            <a:r>
              <a:rPr lang="pl-PL" sz="3100" b="0" dirty="0">
                <a:effectLst/>
                <a:ea typeface="Times New Roman" panose="02020603050405020304" pitchFamily="18" charset="0"/>
              </a:rPr>
              <a:t>przyjęła zasady realizacji </a:t>
            </a:r>
            <a:br>
              <a:rPr lang="pl-PL" sz="3100" b="0" dirty="0">
                <a:effectLst/>
                <a:ea typeface="Times New Roman" panose="02020603050405020304" pitchFamily="18" charset="0"/>
              </a:rPr>
            </a:br>
            <a:r>
              <a:rPr lang="pl-PL" sz="3100" b="0" dirty="0">
                <a:effectLst/>
                <a:ea typeface="Times New Roman" panose="02020603050405020304" pitchFamily="18" charset="0"/>
              </a:rPr>
              <a:t>budowy infrastruktury wodociągowej i kanalizacyjnej </a:t>
            </a:r>
            <a:br>
              <a:rPr lang="pl-PL" sz="3100" b="0" dirty="0">
                <a:effectLst/>
                <a:ea typeface="Times New Roman" panose="02020603050405020304" pitchFamily="18" charset="0"/>
              </a:rPr>
            </a:br>
            <a:r>
              <a:rPr lang="pl-PL" sz="3100" b="0" dirty="0">
                <a:effectLst/>
                <a:ea typeface="Times New Roman" panose="02020603050405020304" pitchFamily="18" charset="0"/>
              </a:rPr>
              <a:t>na terenie Gminy Miejskiej Kraków</a:t>
            </a:r>
            <a:r>
              <a:rPr lang="pl-PL" sz="3100" b="0" dirty="0">
                <a:ea typeface="Times New Roman" panose="02020603050405020304" pitchFamily="18" charset="0"/>
              </a:rPr>
              <a:t/>
            </a:r>
            <a:br>
              <a:rPr lang="pl-PL" sz="3100" b="0" dirty="0">
                <a:ea typeface="Times New Roman" panose="02020603050405020304" pitchFamily="18" charset="0"/>
              </a:rPr>
            </a:br>
            <a:r>
              <a:rPr lang="pl-PL" sz="3100" b="0" dirty="0">
                <a:ea typeface="Times New Roman" panose="02020603050405020304" pitchFamily="18" charset="0"/>
              </a:rPr>
              <a:t>pn. </a:t>
            </a:r>
            <a:r>
              <a:rPr lang="pl-PL" sz="3100" i="1" dirty="0">
                <a:ea typeface="Times New Roman" panose="02020603050405020304" pitchFamily="18" charset="0"/>
              </a:rPr>
              <a:t>Budowa Infrastruktury Sanitarnej (BIS)</a:t>
            </a:r>
            <a:br>
              <a:rPr lang="pl-PL" sz="3100" i="1" dirty="0">
                <a:ea typeface="Times New Roman" panose="02020603050405020304" pitchFamily="18" charset="0"/>
              </a:rPr>
            </a:br>
            <a:r>
              <a:rPr lang="pl-PL" sz="3100" i="1" dirty="0">
                <a:ea typeface="Times New Roman" panose="02020603050405020304" pitchFamily="18" charset="0"/>
              </a:rPr>
              <a:t/>
            </a:r>
            <a:br>
              <a:rPr lang="pl-PL" sz="3100" i="1" dirty="0">
                <a:ea typeface="Times New Roman" panose="02020603050405020304" pitchFamily="18" charset="0"/>
              </a:rPr>
            </a:br>
            <a:r>
              <a:rPr lang="pl-PL" sz="3100" b="0" dirty="0">
                <a:ea typeface="Times New Roman" panose="02020603050405020304" pitchFamily="18" charset="0"/>
              </a:rPr>
              <a:t>realizowanego </a:t>
            </a:r>
            <a:br>
              <a:rPr lang="pl-PL" sz="3100" b="0" dirty="0">
                <a:ea typeface="Times New Roman" panose="02020603050405020304" pitchFamily="18" charset="0"/>
              </a:rPr>
            </a:br>
            <a:r>
              <a:rPr lang="pl-PL" sz="3100" b="0" dirty="0">
                <a:ea typeface="Times New Roman" panose="02020603050405020304" pitchFamily="18" charset="0"/>
              </a:rPr>
              <a:t>przez</a:t>
            </a:r>
            <a:br>
              <a:rPr lang="pl-PL" sz="3100" b="0" dirty="0">
                <a:ea typeface="Times New Roman" panose="02020603050405020304" pitchFamily="18" charset="0"/>
              </a:rPr>
            </a:br>
            <a:r>
              <a:rPr lang="pl-PL" sz="3100" b="0" dirty="0">
                <a:ea typeface="Times New Roman" panose="02020603050405020304" pitchFamily="18" charset="0"/>
              </a:rPr>
              <a:t>Wodociągi Miasta Krakowa S.A.</a:t>
            </a:r>
            <a:r>
              <a:rPr lang="pl-PL" b="0" dirty="0">
                <a:effectLst/>
                <a:ea typeface="Times New Roman" panose="02020603050405020304" pitchFamily="18" charset="0"/>
              </a:rPr>
              <a:t/>
            </a:r>
            <a:br>
              <a:rPr lang="pl-PL" b="0" dirty="0">
                <a:effectLst/>
                <a:ea typeface="Times New Roman" panose="02020603050405020304" pitchFamily="18" charset="0"/>
              </a:rPr>
            </a:br>
            <a:r>
              <a:rPr lang="pl-PL" b="0" dirty="0">
                <a:effectLst/>
                <a:ea typeface="Times New Roman" panose="02020603050405020304" pitchFamily="18" charset="0"/>
              </a:rPr>
              <a:t/>
            </a:r>
            <a:br>
              <a:rPr lang="pl-PL" b="0" dirty="0">
                <a:effectLst/>
                <a:ea typeface="Times New Roman" panose="02020603050405020304" pitchFamily="18" charset="0"/>
              </a:rPr>
            </a:br>
            <a:r>
              <a:rPr lang="pl-PL" dirty="0">
                <a:effectLst/>
                <a:ea typeface="Times New Roman" panose="02020603050405020304" pitchFamily="18" charset="0"/>
              </a:rPr>
              <a:t/>
            </a:r>
            <a:br>
              <a:rPr lang="pl-PL" dirty="0">
                <a:effectLst/>
                <a:ea typeface="Times New Roman" panose="02020603050405020304" pitchFamily="18" charset="0"/>
              </a:rPr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43232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5830" y="174172"/>
            <a:ext cx="11500338" cy="1286189"/>
          </a:xfrm>
        </p:spPr>
        <p:txBody>
          <a:bodyPr/>
          <a:lstStyle/>
          <a:p>
            <a:pPr algn="ctr"/>
            <a:r>
              <a:rPr lang="pl-PL" dirty="0"/>
              <a:t>Cel programu </a:t>
            </a:r>
            <a:br>
              <a:rPr lang="pl-PL" dirty="0"/>
            </a:br>
            <a:r>
              <a:rPr lang="pl-PL" i="1" dirty="0"/>
              <a:t>Budowa Infrastruktury Sanitarnej (BIS)</a:t>
            </a:r>
            <a:br>
              <a:rPr lang="pl-PL" i="1" dirty="0"/>
            </a:br>
            <a:endParaRPr lang="pl-PL" i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27314" y="1286189"/>
            <a:ext cx="10537371" cy="4978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0" indent="-266700"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Times New Roman" panose="02020603050405020304" pitchFamily="18" charset="0"/>
              </a:rPr>
              <a:t>uporządkowanie gospodarki wodno-ściekowej na terenie Gminy Miejskiej Kraków, </a:t>
            </a:r>
            <a:br>
              <a:rPr lang="pl-PL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Times New Roman" panose="02020603050405020304" pitchFamily="18" charset="0"/>
              </a:rPr>
            </a:b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Times New Roman" panose="02020603050405020304" pitchFamily="18" charset="0"/>
              </a:rPr>
              <a:t>skutkujące likwidacją szamb</a:t>
            </a:r>
          </a:p>
          <a:p>
            <a:pPr marL="266700" lvl="0" indent="-266700"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l-PL" sz="2400" dirty="0">
              <a:solidFill>
                <a:schemeClr val="accent5">
                  <a:lumMod val="50000"/>
                </a:schemeClr>
              </a:solidFill>
              <a:latin typeface="Calibri" panose="020F0502020204030204"/>
              <a:ea typeface="Times New Roman" panose="02020603050405020304" pitchFamily="18" charset="0"/>
            </a:endParaRPr>
          </a:p>
          <a:p>
            <a:pPr marL="228600" lvl="0" indent="-228600"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Times New Roman" panose="02020603050405020304" pitchFamily="18" charset="0"/>
              </a:rPr>
              <a:t>eliminacja źródeł zanieczyszczania </a:t>
            </a:r>
            <a:br>
              <a:rPr lang="pl-PL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Times New Roman" panose="02020603050405020304" pitchFamily="18" charset="0"/>
              </a:rPr>
            </a:b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Times New Roman" panose="02020603050405020304" pitchFamily="18" charset="0"/>
              </a:rPr>
              <a:t>wód gruntowych</a:t>
            </a:r>
          </a:p>
          <a:p>
            <a:pPr marL="228600" lvl="0" indent="-228600"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l-PL" sz="2400" dirty="0">
              <a:solidFill>
                <a:schemeClr val="accent5">
                  <a:lumMod val="50000"/>
                </a:schemeClr>
              </a:solidFill>
              <a:latin typeface="Calibri" panose="020F0502020204030204"/>
              <a:ea typeface="Times New Roman" panose="02020603050405020304" pitchFamily="18" charset="0"/>
            </a:endParaRPr>
          </a:p>
          <a:p>
            <a:pPr marL="228600" lvl="0" indent="-228600"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Times New Roman" panose="02020603050405020304" pitchFamily="18" charset="0"/>
              </a:rPr>
              <a:t>minimalizacja obciążeń finansowych mieszkańców </a:t>
            </a:r>
            <a:br>
              <a:rPr lang="pl-PL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Times New Roman" panose="02020603050405020304" pitchFamily="18" charset="0"/>
              </a:rPr>
            </a:br>
            <a:r>
              <a:rPr lang="pl-PL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/>
                <a:ea typeface="Times New Roman" panose="02020603050405020304" pitchFamily="18" charset="0"/>
              </a:rPr>
              <a:t>związanych z gromadzeniem i utylizacją nieczystości ciekłych</a:t>
            </a:r>
          </a:p>
          <a:p>
            <a:pPr marL="228600" lvl="0" indent="-228600"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l-PL" sz="2400" dirty="0">
              <a:solidFill>
                <a:schemeClr val="accent5">
                  <a:lumMod val="50000"/>
                </a:schemeClr>
              </a:solidFill>
              <a:latin typeface="Calibri" panose="020F0502020204030204"/>
              <a:ea typeface="Times New Roman" panose="02020603050405020304" pitchFamily="18" charset="0"/>
            </a:endParaRPr>
          </a:p>
          <a:p>
            <a:pPr marL="228600" indent="-228600"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</a:rPr>
              <a:t>osiągnięcie efektu ekologicznego poprzez podłączenie możliwie największej liczby nieruchomości do sieci kanalizacyjnej</a:t>
            </a:r>
          </a:p>
          <a:p>
            <a:pPr marL="228600" lvl="0" indent="-228600"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pl-PL" sz="2400" dirty="0">
              <a:solidFill>
                <a:schemeClr val="accent5">
                  <a:lumMod val="50000"/>
                </a:scheme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79381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Hierarchizacja zadań w ramach </a:t>
            </a:r>
            <a:br>
              <a:rPr lang="pl-PL" dirty="0"/>
            </a:br>
            <a:r>
              <a:rPr lang="pl-PL" i="1" dirty="0"/>
              <a:t>Programu Budowa Infrastruktury Sanitarnej (BIS) 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406791" y="1895789"/>
            <a:ext cx="1114948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24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</a:rPr>
              <a:t>oparta jest w szczególności na:</a:t>
            </a:r>
          </a:p>
          <a:p>
            <a:pPr marL="342900" indent="-342900" algn="ctr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chemeClr val="accent5">
                    <a:lumMod val="50000"/>
                  </a:schemeClr>
                </a:solidFill>
              </a:rPr>
              <a:t>preferowaniu przedsięwzięć, których realizacja spowoduje podłączenie jak największej liczby mieszkańców (wskaźnik koncentracji)</a:t>
            </a:r>
          </a:p>
          <a:p>
            <a:pPr marL="342900" indent="-342900" algn="ctr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chemeClr val="accent5">
                    <a:lumMod val="50000"/>
                  </a:schemeClr>
                </a:solidFill>
              </a:rPr>
              <a:t>zapewnieniu koordynacji z innymi zadaniami </a:t>
            </a:r>
          </a:p>
          <a:p>
            <a:pPr marL="342900" indent="-342900" algn="ctr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chemeClr val="accent5">
                    <a:lumMod val="50000"/>
                  </a:schemeClr>
                </a:solidFill>
                <a:ea typeface="Times New Roman" panose="02020603050405020304" pitchFamily="18" charset="0"/>
              </a:rPr>
              <a:t>stopniu przygotowania zadania do realizacji                                                     </a:t>
            </a:r>
          </a:p>
          <a:p>
            <a:endParaRPr lang="pl-PL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377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3100" dirty="0"/>
              <a:t/>
            </a:r>
            <a:br>
              <a:rPr lang="pl-PL" sz="3100" dirty="0"/>
            </a:br>
            <a:r>
              <a:rPr lang="pl-PL" sz="3100" dirty="0"/>
              <a:t/>
            </a:r>
            <a:br>
              <a:rPr lang="pl-PL" sz="3100" dirty="0"/>
            </a:br>
            <a:r>
              <a:rPr lang="pl-PL" sz="3100" dirty="0"/>
              <a:t>Wodociągi Miasta Krakowa S.A. </a:t>
            </a:r>
            <a:br>
              <a:rPr lang="pl-PL" sz="3100" dirty="0"/>
            </a:br>
            <a:r>
              <a:rPr lang="pl-PL" sz="3100" dirty="0"/>
              <a:t>zrealizowały w latach 2018-2022</a:t>
            </a:r>
            <a:br>
              <a:rPr lang="pl-PL" sz="3100" dirty="0"/>
            </a:br>
            <a:r>
              <a:rPr lang="pl-PL" sz="3100" dirty="0"/>
              <a:t>w ramach BIS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548640" y="2438400"/>
            <a:ext cx="108334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chemeClr val="accent5">
                    <a:lumMod val="50000"/>
                  </a:schemeClr>
                </a:solidFill>
              </a:rPr>
              <a:t>315</a:t>
            </a:r>
            <a:r>
              <a:rPr lang="pl-PL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l-PL" sz="2400" b="1" dirty="0">
                <a:solidFill>
                  <a:schemeClr val="accent5">
                    <a:lumMod val="50000"/>
                  </a:schemeClr>
                </a:solidFill>
              </a:rPr>
              <a:t>zadań inwestycyjnych BIS </a:t>
            </a:r>
          </a:p>
          <a:p>
            <a:pPr algn="ctr"/>
            <a:r>
              <a:rPr lang="pl-PL" sz="2400" b="1" dirty="0">
                <a:solidFill>
                  <a:schemeClr val="accent5">
                    <a:lumMod val="50000"/>
                  </a:schemeClr>
                </a:solidFill>
              </a:rPr>
              <a:t>w tym </a:t>
            </a:r>
          </a:p>
          <a:p>
            <a:pPr algn="ctr"/>
            <a:r>
              <a:rPr lang="pl-PL" sz="2400" b="1" dirty="0">
                <a:solidFill>
                  <a:schemeClr val="accent5">
                    <a:lumMod val="50000"/>
                  </a:schemeClr>
                </a:solidFill>
              </a:rPr>
              <a:t>60% kanalizacja i 40% woda</a:t>
            </a:r>
          </a:p>
          <a:p>
            <a:pPr algn="ctr"/>
            <a:endParaRPr lang="pl-P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pl-PL" sz="2400" b="1" dirty="0">
                <a:solidFill>
                  <a:schemeClr val="accent5">
                    <a:lumMod val="50000"/>
                  </a:schemeClr>
                </a:solidFill>
              </a:rPr>
              <a:t>90 km sieci kanalizacyjnej i wodociągowej</a:t>
            </a:r>
          </a:p>
          <a:p>
            <a:pPr algn="ctr"/>
            <a:endParaRPr lang="pl-PL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pl-PL" sz="2400" b="1" dirty="0">
                <a:solidFill>
                  <a:schemeClr val="accent5">
                    <a:lumMod val="50000"/>
                  </a:schemeClr>
                </a:solidFill>
              </a:rPr>
              <a:t>184 mln PLN  </a:t>
            </a:r>
            <a:endParaRPr lang="pl-P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pl-P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pl-PL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976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Co Wodociągi Miasta Krakowa S.A. zrobiły </a:t>
            </a:r>
            <a:br>
              <a:rPr lang="pl-PL" dirty="0"/>
            </a:br>
            <a:r>
              <a:rPr lang="pl-PL" dirty="0"/>
              <a:t>w ramach BIS dla Dzielnicy </a:t>
            </a:r>
            <a:r>
              <a:rPr lang="pl-PL" dirty="0" smtClean="0"/>
              <a:t>V </a:t>
            </a:r>
            <a:r>
              <a:rPr lang="pl-PL" dirty="0"/>
              <a:t>K</a:t>
            </a:r>
            <a:r>
              <a:rPr lang="pl-PL" dirty="0" smtClean="0"/>
              <a:t>rowodrza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>w latach 2018 – 2022?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508907" y="5668807"/>
            <a:ext cx="11174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Zadania zrealizowano m.in. w ulicach: Piastowskiej, al. 3 Maja, Mydlnickiej, Wrocławskiej, Poznańskiej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879296"/>
              </p:ext>
            </p:extLst>
          </p:nvPr>
        </p:nvGraphicFramePr>
        <p:xfrm>
          <a:off x="2331719" y="1350886"/>
          <a:ext cx="7528562" cy="41835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1941">
                  <a:extLst>
                    <a:ext uri="{9D8B030D-6E8A-4147-A177-3AD203B41FA5}">
                      <a16:colId xmlns:a16="http://schemas.microsoft.com/office/drawing/2014/main" val="1719661817"/>
                    </a:ext>
                  </a:extLst>
                </a:gridCol>
                <a:gridCol w="1011591">
                  <a:extLst>
                    <a:ext uri="{9D8B030D-6E8A-4147-A177-3AD203B41FA5}">
                      <a16:colId xmlns:a16="http://schemas.microsoft.com/office/drawing/2014/main" val="3685592334"/>
                    </a:ext>
                  </a:extLst>
                </a:gridCol>
                <a:gridCol w="1040599">
                  <a:extLst>
                    <a:ext uri="{9D8B030D-6E8A-4147-A177-3AD203B41FA5}">
                      <a16:colId xmlns:a16="http://schemas.microsoft.com/office/drawing/2014/main" val="575467420"/>
                    </a:ext>
                  </a:extLst>
                </a:gridCol>
                <a:gridCol w="1179379">
                  <a:extLst>
                    <a:ext uri="{9D8B030D-6E8A-4147-A177-3AD203B41FA5}">
                      <a16:colId xmlns:a16="http://schemas.microsoft.com/office/drawing/2014/main" val="379340157"/>
                    </a:ext>
                  </a:extLst>
                </a:gridCol>
                <a:gridCol w="861208">
                  <a:extLst>
                    <a:ext uri="{9D8B030D-6E8A-4147-A177-3AD203B41FA5}">
                      <a16:colId xmlns:a16="http://schemas.microsoft.com/office/drawing/2014/main" val="4098054954"/>
                    </a:ext>
                  </a:extLst>
                </a:gridCol>
                <a:gridCol w="1271922">
                  <a:extLst>
                    <a:ext uri="{9D8B030D-6E8A-4147-A177-3AD203B41FA5}">
                      <a16:colId xmlns:a16="http://schemas.microsoft.com/office/drawing/2014/main" val="3209867673"/>
                    </a:ext>
                  </a:extLst>
                </a:gridCol>
                <a:gridCol w="1271922">
                  <a:extLst>
                    <a:ext uri="{9D8B030D-6E8A-4147-A177-3AD203B41FA5}">
                      <a16:colId xmlns:a16="http://schemas.microsoft.com/office/drawing/2014/main" val="3835491355"/>
                    </a:ext>
                  </a:extLst>
                </a:gridCol>
              </a:tblGrid>
              <a:tr h="44760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</a:rPr>
                        <a:t>Rok</a:t>
                      </a:r>
                      <a:endParaRPr lang="pl-PL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spc="500">
                          <a:effectLst/>
                        </a:rPr>
                        <a:t>SIEĆ</a:t>
                      </a:r>
                      <a:endParaRPr lang="pl-PL" sz="15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spc="500">
                          <a:effectLst/>
                        </a:rPr>
                        <a:t>WODOCIĄGOWA</a:t>
                      </a:r>
                      <a:endParaRPr lang="pl-PL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spc="500" dirty="0">
                          <a:effectLst/>
                        </a:rPr>
                        <a:t>SIEĆ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spc="500" dirty="0">
                          <a:effectLst/>
                        </a:rPr>
                        <a:t>KANALIZACYJNA</a:t>
                      </a:r>
                      <a:endParaRPr lang="pl-PL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188972"/>
                  </a:ext>
                </a:extLst>
              </a:tr>
              <a:tr h="99712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</a:rPr>
                        <a:t>Liczba zadań</a:t>
                      </a:r>
                      <a:endParaRPr lang="pl-PL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</a:rPr>
                        <a:t>Łączna długość </a:t>
                      </a:r>
                      <a:br>
                        <a:rPr lang="pl-PL" sz="1500" dirty="0">
                          <a:effectLst/>
                        </a:rPr>
                      </a:br>
                      <a:r>
                        <a:rPr lang="pl-PL" sz="1500" dirty="0">
                          <a:effectLst/>
                        </a:rPr>
                        <a:t>wykonanej sieci [mb]</a:t>
                      </a:r>
                      <a:endParaRPr lang="pl-PL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</a:rPr>
                        <a:t>Poniesione nakłady inwestycyjne netto [zł]</a:t>
                      </a:r>
                      <a:endParaRPr lang="pl-PL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</a:rPr>
                        <a:t>Liczba zadań</a:t>
                      </a:r>
                      <a:endParaRPr lang="pl-PL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</a:rPr>
                        <a:t>Łączna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</a:rPr>
                        <a:t>długość </a:t>
                      </a:r>
                      <a:br>
                        <a:rPr lang="pl-PL" sz="1500" dirty="0">
                          <a:effectLst/>
                        </a:rPr>
                      </a:br>
                      <a:r>
                        <a:rPr lang="pl-PL" sz="1500" dirty="0">
                          <a:effectLst/>
                        </a:rPr>
                        <a:t>wykonanej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</a:rPr>
                        <a:t>sieci [mb]</a:t>
                      </a:r>
                      <a:endParaRPr lang="pl-PL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</a:rPr>
                        <a:t>Poniesione nakłady inwestycyjne netto [zł]</a:t>
                      </a:r>
                      <a:endParaRPr lang="pl-PL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5533566"/>
                  </a:ext>
                </a:extLst>
              </a:tr>
              <a:tr h="403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</a:rPr>
                        <a:t>2018</a:t>
                      </a:r>
                      <a:endParaRPr lang="pl-PL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492 280</a:t>
                      </a: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7456709"/>
                  </a:ext>
                </a:extLst>
              </a:tr>
              <a:tr h="4136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</a:rPr>
                        <a:t>2019</a:t>
                      </a:r>
                      <a:endParaRPr lang="pl-PL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712 890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72 580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6961570"/>
                  </a:ext>
                </a:extLst>
              </a:tr>
              <a:tr h="4136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</a:rPr>
                        <a:t>2020</a:t>
                      </a:r>
                      <a:endParaRPr lang="pl-PL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93459084"/>
                  </a:ext>
                </a:extLst>
              </a:tr>
              <a:tr h="4913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</a:rPr>
                        <a:t>2021</a:t>
                      </a:r>
                      <a:endParaRPr lang="pl-PL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54374170"/>
                  </a:ext>
                </a:extLst>
              </a:tr>
              <a:tr h="4976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dirty="0">
                          <a:effectLst/>
                        </a:rPr>
                        <a:t>2022 </a:t>
                      </a:r>
                      <a:endParaRPr lang="pl-PL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9901829"/>
                  </a:ext>
                </a:extLst>
              </a:tr>
              <a:tr h="4136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>
                          <a:effectLst/>
                        </a:rPr>
                        <a:t>2018-2022</a:t>
                      </a:r>
                      <a:endParaRPr lang="pl-PL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851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1 205 170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5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72 580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22234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3948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Jakie są plany Wodociągów Miasta Krakowa S.A. na 2023 r. </a:t>
            </a:r>
            <a:br>
              <a:rPr lang="pl-PL" dirty="0"/>
            </a:br>
            <a:r>
              <a:rPr lang="pl-PL" dirty="0"/>
              <a:t>w ramach BIS dla Dzielnicy </a:t>
            </a:r>
            <a:r>
              <a:rPr lang="pl-PL" dirty="0" smtClean="0"/>
              <a:t>V Krowodrza?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09897" y="2098766"/>
            <a:ext cx="1057220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chemeClr val="accent5">
                    <a:lumMod val="50000"/>
                  </a:schemeClr>
                </a:solidFill>
              </a:rPr>
              <a:t>Wodociągi Miasta Krakowa S.A. będą realizować</a:t>
            </a:r>
          </a:p>
          <a:p>
            <a:pPr algn="ctr"/>
            <a:endParaRPr lang="pl-P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pl-PL" sz="2400" b="1" dirty="0">
                <a:solidFill>
                  <a:schemeClr val="accent5">
                    <a:lumMod val="50000"/>
                  </a:schemeClr>
                </a:solidFill>
              </a:rPr>
              <a:t>1</a:t>
            </a:r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 zadanie inwestycyjne </a:t>
            </a:r>
            <a:endParaRPr lang="pl-PL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pl-P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80 mb nowej </a:t>
            </a:r>
            <a:r>
              <a:rPr lang="pl-PL" sz="2400" b="1" dirty="0">
                <a:solidFill>
                  <a:schemeClr val="accent5">
                    <a:lumMod val="50000"/>
                  </a:schemeClr>
                </a:solidFill>
              </a:rPr>
              <a:t>sieci </a:t>
            </a:r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kanalizacyjnej</a:t>
            </a:r>
            <a:endParaRPr lang="pl-PL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pl-PL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pl-PL" sz="2400" b="1" dirty="0">
                <a:solidFill>
                  <a:schemeClr val="accent5">
                    <a:lumMod val="50000"/>
                  </a:schemeClr>
                </a:solidFill>
              </a:rPr>
              <a:t>nakłady 470 </a:t>
            </a:r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tys. PLN</a:t>
            </a:r>
          </a:p>
          <a:p>
            <a:pPr algn="ctr"/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5544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Co Mieszkaniec Krakowa powinien zrobić, by przystąpić do </a:t>
            </a:r>
            <a:r>
              <a:rPr lang="pl-PL" i="1" dirty="0"/>
              <a:t>Programu BIS</a:t>
            </a:r>
            <a:r>
              <a:rPr lang="pl-PL" dirty="0"/>
              <a:t>?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8AE2184-6231-62CA-D8DE-5FF819F857B4}"/>
              </a:ext>
            </a:extLst>
          </p:cNvPr>
          <p:cNvSpPr txBox="1"/>
          <p:nvPr/>
        </p:nvSpPr>
        <p:spPr>
          <a:xfrm>
            <a:off x="1062445" y="2224813"/>
            <a:ext cx="10075817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pl-PL" sz="2400" b="1" dirty="0">
                <a:solidFill>
                  <a:schemeClr val="accent5">
                    <a:lumMod val="50000"/>
                  </a:schemeClr>
                </a:solidFill>
              </a:rPr>
              <a:t>Przygotować wniosek wg wzoru</a:t>
            </a:r>
          </a:p>
          <a:p>
            <a:pPr marL="342900" indent="-342900" algn="ctr">
              <a:buAutoNum type="arabicPeriod"/>
            </a:pPr>
            <a:endParaRPr lang="pl-PL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r>
              <a:rPr lang="pl-PL" sz="2400" b="1" dirty="0">
                <a:solidFill>
                  <a:schemeClr val="accent5">
                    <a:lumMod val="50000"/>
                  </a:schemeClr>
                </a:solidFill>
              </a:rPr>
              <a:t>Złożyć wniosek do właściwej obszarowo Rady Dzielnicy </a:t>
            </a:r>
          </a:p>
          <a:p>
            <a:pPr marL="342900" indent="-342900" algn="ctr">
              <a:buAutoNum type="arabicPeriod"/>
            </a:pPr>
            <a:endParaRPr lang="pl-PL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r>
              <a:rPr lang="pl-PL" sz="2400" b="1" dirty="0">
                <a:solidFill>
                  <a:schemeClr val="accent5">
                    <a:lumMod val="50000"/>
                  </a:schemeClr>
                </a:solidFill>
              </a:rPr>
              <a:t>Rada Dzielnicy opiniuje wniosek i przekazuje do WMK S.A.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pl-PL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719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Wzór wniosku o przystąpienie do </a:t>
            </a:r>
            <a:r>
              <a:rPr lang="pl-PL" i="1" dirty="0"/>
              <a:t>Programu BIS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357051" y="1097280"/>
            <a:ext cx="1148911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accent5">
                    <a:lumMod val="50000"/>
                  </a:schemeClr>
                </a:solidFill>
              </a:rPr>
              <a:t>						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		Kraków, dnia …….</a:t>
            </a:r>
          </a:p>
          <a:p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 </a:t>
            </a:r>
          </a:p>
          <a:p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								Rada i Zarząd Dzielnicy </a:t>
            </a:r>
            <a:br>
              <a:rPr lang="pl-PL" sz="16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								(właściwa terenowo Rada Dzielnicy)</a:t>
            </a:r>
          </a:p>
          <a:p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 </a:t>
            </a:r>
            <a:endParaRPr lang="pl-PL" sz="1600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pl-PL" sz="16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								</a:t>
            </a:r>
            <a:endParaRPr lang="pl-PL" sz="16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sz="1600" dirty="0" smtClean="0">
                <a:solidFill>
                  <a:schemeClr val="accent5">
                    <a:lumMod val="50000"/>
                  </a:schemeClr>
                </a:solidFill>
              </a:rPr>
              <a:t>Wnioskodawca 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……………………………</a:t>
            </a:r>
          </a:p>
          <a:p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Adres ………………………………………….</a:t>
            </a:r>
          </a:p>
          <a:p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 </a:t>
            </a:r>
          </a:p>
          <a:p>
            <a:pPr algn="just"/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W związku z podjęciem przez Radę Miasta Krakowa uchwały nr XCIV/2464/18 w dniu </a:t>
            </a:r>
            <a:r>
              <a:rPr lang="pl-PL" sz="1600" dirty="0" smtClean="0">
                <a:solidFill>
                  <a:schemeClr val="accent5">
                    <a:lumMod val="50000"/>
                  </a:schemeClr>
                </a:solidFill>
              </a:rPr>
              <a:t>07.02.2018 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r. w sprawie realizacji programu inwestycyjnego dla dzielnic Krakowa pn. </a:t>
            </a:r>
            <a:r>
              <a:rPr lang="pl-PL" sz="1600" i="1" dirty="0">
                <a:solidFill>
                  <a:schemeClr val="accent5">
                    <a:lumMod val="50000"/>
                  </a:schemeClr>
                </a:solidFill>
              </a:rPr>
              <a:t>Budowa Infrastruktury Sanitarnej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pl-PL" sz="1600" dirty="0" smtClean="0">
                <a:solidFill>
                  <a:schemeClr val="accent5">
                    <a:lumMod val="50000"/>
                  </a:schemeClr>
                </a:solidFill>
              </a:rPr>
              <a:t>polegającego 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na budowie sieci wodociągowych oraz sieci kanalizacji sanitarnej wraz z odcinkiem przyłącza, zwracam się z wnioskiem o rozbudowę sieci w ulicy…………………………. oraz umożliwienie przyłączenia mojego budynku nr..…/mojej nieruchomości*, działka nr ……………………. przy ul. ………………………………., w Krakowie do sieci wodociągowej/kanalizacji sanitarnej*. </a:t>
            </a:r>
          </a:p>
          <a:p>
            <a:pPr algn="just"/>
            <a:endParaRPr lang="pl-PL" sz="16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*niepotrzebne skreślić</a:t>
            </a:r>
          </a:p>
          <a:p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									Podpis wnioskodawcy </a:t>
            </a:r>
          </a:p>
        </p:txBody>
      </p:sp>
    </p:spTree>
    <p:extLst>
      <p:ext uri="{BB962C8B-B14F-4D97-AF65-F5344CB8AC3E}">
        <p14:creationId xmlns:p14="http://schemas.microsoft.com/office/powerpoint/2010/main" val="2753705893"/>
      </p:ext>
    </p:extLst>
  </p:cSld>
  <p:clrMapOvr>
    <a:masterClrMapping/>
  </p:clrMapOvr>
</p:sld>
</file>

<file path=ppt/theme/theme1.xml><?xml version="1.0" encoding="utf-8"?>
<a:theme xmlns:a="http://schemas.openxmlformats.org/drawingml/2006/main" name="1_wzorzec_slajdu_2023_16x9_z_paskiem">
  <a:themeElements>
    <a:clrScheme name="Wodociągi Miasta Krakowa S.A.">
      <a:dk1>
        <a:srgbClr val="1F3864"/>
      </a:dk1>
      <a:lt1>
        <a:srgbClr val="FFFFFF"/>
      </a:lt1>
      <a:dk2>
        <a:srgbClr val="1E4E79"/>
      </a:dk2>
      <a:lt2>
        <a:srgbClr val="DEEBF6"/>
      </a:lt2>
      <a:accent1>
        <a:srgbClr val="02618F"/>
      </a:accent1>
      <a:accent2>
        <a:srgbClr val="EF7D28"/>
      </a:accent2>
      <a:accent3>
        <a:srgbClr val="86BC24"/>
      </a:accent3>
      <a:accent4>
        <a:srgbClr val="82CFF5"/>
      </a:accent4>
      <a:accent5>
        <a:srgbClr val="009FE3"/>
      </a:accent5>
      <a:accent6>
        <a:srgbClr val="5B9A33"/>
      </a:accent6>
      <a:hlink>
        <a:srgbClr val="0070C0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zorzec_slajdu_2023_16x9_z_paskiem" id="{C5D29F2E-C60D-4310-B614-3F62B8F9EF6A}" vid="{74582ABC-E0C7-4192-9FF8-F44C38D01AA8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16516</TotalTime>
  <Words>557</Words>
  <Application>Microsoft Office PowerPoint</Application>
  <PresentationFormat>Panoramiczny</PresentationFormat>
  <Paragraphs>103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1_wzorzec_slajdu_2023_16x9_z_paskiem</vt:lpstr>
      <vt:lpstr>Prezentacja programu PowerPoint</vt:lpstr>
      <vt:lpstr>    Uchwała Rady Miasta Krakowa nr XCIV/2464/18  z dnia 7 lutego 2018 roku  przyjęła zasady realizacji  budowy infrastruktury wodociągowej i kanalizacyjnej  na terenie Gminy Miejskiej Kraków pn. Budowa Infrastruktury Sanitarnej (BIS)  realizowanego  przez Wodociągi Miasta Krakowa S.A.    </vt:lpstr>
      <vt:lpstr>Cel programu  Budowa Infrastruktury Sanitarnej (BIS) </vt:lpstr>
      <vt:lpstr>Hierarchizacja zadań w ramach  Programu Budowa Infrastruktury Sanitarnej (BIS) </vt:lpstr>
      <vt:lpstr>  Wodociągi Miasta Krakowa S.A.  zrealizowały w latach 2018-2022 w ramach BIS  </vt:lpstr>
      <vt:lpstr>Co Wodociągi Miasta Krakowa S.A. zrobiły  w ramach BIS dla Dzielnicy V Krowodrza w latach 2018 – 2022?</vt:lpstr>
      <vt:lpstr>Jakie są plany Wodociągów Miasta Krakowa S.A. na 2023 r.  w ramach BIS dla Dzielnicy V Krowodrza?</vt:lpstr>
      <vt:lpstr>Co Mieszkaniec Krakowa powinien zrobić, by przystąpić do Programu BIS?</vt:lpstr>
      <vt:lpstr>Wzór wniosku o przystąpienie do Programu BIS</vt:lpstr>
      <vt:lpstr>Prezentacja programu PowerPoint</vt:lpstr>
      <vt:lpstr>Prezentacja programu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Paulina Prokop</dc:creator>
  <cp:lastModifiedBy>Mariola Kołodziej</cp:lastModifiedBy>
  <cp:revision>468</cp:revision>
  <cp:lastPrinted>2023-04-18T11:40:52Z</cp:lastPrinted>
  <dcterms:created xsi:type="dcterms:W3CDTF">2019-05-17T10:40:45Z</dcterms:created>
  <dcterms:modified xsi:type="dcterms:W3CDTF">2023-05-08T11:30:02Z</dcterms:modified>
</cp:coreProperties>
</file>